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T Sans Narrow" panose="020B050602020302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>
      <p:cViewPr>
        <p:scale>
          <a:sx n="75" d="100"/>
          <a:sy n="75" d="100"/>
        </p:scale>
        <p:origin x="1160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8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4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94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8e538c08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8e538c08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8e5b011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8e5b011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8e5b011f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8e5b011f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8e5b011f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8e5b011f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8e5b011f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8e5b011f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e5b011f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e5b011f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8e5b011f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8e5b011f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e5b011f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e5b011f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011975" y="3251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Խումբ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` ՄԹ 940-2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Ուսանող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Կամո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Սևոյան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Ղեկավար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՝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ֆ․մ․գ․դ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․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Արմենակ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Բաբայան</a:t>
            </a:r>
            <a:endParaRPr sz="1200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0" y="147696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/>
              <a:t>ՀԱՅԱՍՏԱՆԻ ԱԶԳԱՅԻՆ ՊՈԼԻՏԵԽՆԻԿԱԿԱՆ ՀԱՄԱԼՍԱՐԱՆ</a:t>
            </a:r>
            <a:endParaRPr sz="17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Կիրառական</a:t>
            </a:r>
            <a:r>
              <a:rPr lang="en-GB" dirty="0"/>
              <a:t> </a:t>
            </a:r>
            <a:r>
              <a:rPr lang="en-GB" dirty="0" err="1"/>
              <a:t>մաթեմատիկայի</a:t>
            </a:r>
            <a:r>
              <a:rPr lang="en-GB" dirty="0"/>
              <a:t> և </a:t>
            </a:r>
            <a:r>
              <a:rPr lang="en-GB" dirty="0" err="1"/>
              <a:t>ֆիզիկայի</a:t>
            </a:r>
            <a:r>
              <a:rPr lang="en-GB" dirty="0"/>
              <a:t> </a:t>
            </a:r>
            <a:r>
              <a:rPr lang="en-GB" dirty="0" err="1"/>
              <a:t>ֆակուլտետ</a:t>
            </a:r>
            <a:endParaRPr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95175" y="152617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/>
              <a:t>Բազմաչափ</a:t>
            </a:r>
            <a:r>
              <a:rPr lang="en-GB" sz="1700" b="1" dirty="0"/>
              <a:t> մոտարկման </a:t>
            </a:r>
            <a:r>
              <a:rPr lang="en-GB" sz="1700" b="1" dirty="0" err="1"/>
              <a:t>ալգորիթմների</a:t>
            </a:r>
            <a:r>
              <a:rPr lang="en-GB" sz="1700" b="1" dirty="0"/>
              <a:t> </a:t>
            </a:r>
            <a:r>
              <a:rPr lang="en-GB" sz="1700" b="1" dirty="0" err="1"/>
              <a:t>մշակում</a:t>
            </a:r>
            <a:r>
              <a:rPr lang="en-GB" sz="1700" b="1" dirty="0"/>
              <a:t> և </a:t>
            </a:r>
            <a:r>
              <a:rPr lang="en-GB" sz="1700" b="1" dirty="0" err="1"/>
              <a:t>կիրառում</a:t>
            </a:r>
            <a:endParaRPr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2068850" y="4579275"/>
            <a:ext cx="4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ԵՐԵՎԱՆ 2023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1F56-1313-FE90-65AD-791A4FA0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06D0E3-73A6-F5BC-F483-114AB8939006}"/>
              </a:ext>
            </a:extLst>
          </p:cNvPr>
          <p:cNvCxnSpPr/>
          <p:nvPr/>
        </p:nvCxnSpPr>
        <p:spPr>
          <a:xfrm>
            <a:off x="6319157" y="791936"/>
            <a:ext cx="2824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F77A815-D60C-2DF6-834A-E5BF1602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263" y="1323875"/>
            <a:ext cx="3960737" cy="3484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AC559-C7B2-BD89-E37A-A1D69213C242}"/>
              </a:ext>
            </a:extLst>
          </p:cNvPr>
          <p:cNvSpPr txBox="1"/>
          <p:nvPr/>
        </p:nvSpPr>
        <p:spPr>
          <a:xfrm>
            <a:off x="449036" y="1894114"/>
            <a:ext cx="4474028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y-AM" sz="1600" dirty="0"/>
              <a:t>Տիրույթը տրոհվում է եռանկյուն էլեմենտների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(</a:t>
            </a:r>
            <a:r>
              <a:rPr lang="hy-AM" sz="1600" dirty="0"/>
              <a:t>օրինակ </a:t>
            </a:r>
            <a:r>
              <a:rPr lang="hy-AM" sz="1600" dirty="0" err="1"/>
              <a:t>Դելոնեի</a:t>
            </a:r>
            <a:r>
              <a:rPr lang="hy-AM" sz="1600" dirty="0"/>
              <a:t> եռանկյունացում</a:t>
            </a:r>
            <a:r>
              <a:rPr lang="en-US" sz="1600" dirty="0"/>
              <a:t>)</a:t>
            </a:r>
            <a:endParaRPr lang="hy-AM" sz="1600" dirty="0"/>
          </a:p>
          <a:p>
            <a:pPr>
              <a:lnSpc>
                <a:spcPct val="150000"/>
              </a:lnSpc>
            </a:pPr>
            <a:r>
              <a:rPr lang="hy-AM" sz="1600" dirty="0"/>
              <a:t>Գագաթները համարակալվում են </a:t>
            </a:r>
            <a:r>
              <a:rPr lang="hy-AM" sz="1600" dirty="0" err="1"/>
              <a:t>ժամսլաքի</a:t>
            </a:r>
            <a:r>
              <a:rPr lang="hy-AM" sz="1600" dirty="0"/>
              <a:t> հակառակ ուղղությամբ։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228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02D5-20EA-4FC3-D368-0C6AA5FE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2E958-F989-0C3A-B2CB-3DDFF4775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66" y="1041401"/>
            <a:ext cx="8434367" cy="1253040"/>
          </a:xfrm>
        </p:spPr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Յուրաքանչյուր եռանկյան վրա կառուցվում են գծային բազիսային ֆունկցիաներ։ Յուրաքանչյուր գագաթի բազիսային ֆունկցիան կազմված է իրեն պարունակող եռանկյունների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բազիսների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միավորումից։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52E1C0-8C71-AD2C-694C-810453ABA8D8}"/>
              </a:ext>
            </a:extLst>
          </p:cNvPr>
          <p:cNvCxnSpPr>
            <a:cxnSpLocks/>
          </p:cNvCxnSpPr>
          <p:nvPr/>
        </p:nvCxnSpPr>
        <p:spPr>
          <a:xfrm>
            <a:off x="6322483" y="816429"/>
            <a:ext cx="2821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791A338-81A5-72DF-FF3B-6B7747550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9" t="4682" r="3744" b="9560"/>
          <a:stretch/>
        </p:blipFill>
        <p:spPr>
          <a:xfrm>
            <a:off x="1134533" y="2256394"/>
            <a:ext cx="2404534" cy="2472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AAE32-AB63-C561-264F-41BFA3DA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7" t="12080" r="4296" b="11946"/>
          <a:stretch/>
        </p:blipFill>
        <p:spPr>
          <a:xfrm>
            <a:off x="5029199" y="2083089"/>
            <a:ext cx="3048001" cy="281890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8D2B7B-4A53-8E73-4270-36EC383C4DA4}"/>
              </a:ext>
            </a:extLst>
          </p:cNvPr>
          <p:cNvSpPr/>
          <p:nvPr/>
        </p:nvSpPr>
        <p:spPr>
          <a:xfrm>
            <a:off x="3716867" y="3200440"/>
            <a:ext cx="855133" cy="584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3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31DF-4CCD-E58B-3584-590D3BD5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/>
              <a:t>Պուասոնի հավասարում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653E-8AED-A674-948D-7019551F1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9776"/>
            <a:ext cx="8520600" cy="3302700"/>
          </a:xfrm>
        </p:spPr>
        <p:txBody>
          <a:bodyPr/>
          <a:lstStyle/>
          <a:p>
            <a:pPr marL="114300" indent="0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Կոնկրետ հավասարման լուծում․</a:t>
            </a:r>
          </a:p>
          <a:p>
            <a:pPr marL="11430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705B9E-C280-5C51-6E19-BEF1B2A83022}"/>
              </a:ext>
            </a:extLst>
          </p:cNvPr>
          <p:cNvCxnSpPr>
            <a:cxnSpLocks/>
          </p:cNvCxnSpPr>
          <p:nvPr/>
        </p:nvCxnSpPr>
        <p:spPr>
          <a:xfrm>
            <a:off x="5342467" y="787400"/>
            <a:ext cx="380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/>
              <p:nvPr/>
            </p:nvSpPr>
            <p:spPr>
              <a:xfrm>
                <a:off x="-287867" y="1566334"/>
                <a:ext cx="4715934" cy="15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18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180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:endParaRPr lang="hy-AM" sz="1800" dirty="0"/>
              </a:p>
              <a:p>
                <a:r>
                  <a:rPr lang="hy-AM" sz="1800" dirty="0"/>
                  <a:t>	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y-AM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hy-AM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E23209-E9B2-B1CC-B79A-D6A2F90B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7867" y="1566334"/>
                <a:ext cx="4715934" cy="1530612"/>
              </a:xfrm>
              <a:prstGeom prst="rect">
                <a:avLst/>
              </a:prstGeom>
              <a:blipFill>
                <a:blip r:embed="rId3"/>
                <a:stretch>
                  <a:fillRect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87E732E-7B59-6AB8-6199-ED237995D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5" t="3930" r="4277" b="4801"/>
          <a:stretch/>
        </p:blipFill>
        <p:spPr>
          <a:xfrm>
            <a:off x="1212752" y="3161627"/>
            <a:ext cx="1714695" cy="172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BD304-F44A-F002-E604-2737605488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3" t="6893" r="2005" b="3622"/>
          <a:stretch/>
        </p:blipFill>
        <p:spPr>
          <a:xfrm>
            <a:off x="5073099" y="977223"/>
            <a:ext cx="4070901" cy="3898027"/>
          </a:xfrm>
          <a:prstGeom prst="rect">
            <a:avLst/>
          </a:prstGeom>
        </p:spPr>
      </p:pic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87379CE6-1A75-4C6B-A192-5B5DBA97C48E}"/>
              </a:ext>
            </a:extLst>
          </p:cNvPr>
          <p:cNvSpPr/>
          <p:nvPr/>
        </p:nvSpPr>
        <p:spPr>
          <a:xfrm rot="20496622">
            <a:off x="3664804" y="3346066"/>
            <a:ext cx="812195" cy="505718"/>
          </a:xfrm>
          <a:prstGeom prst="stripedRightArrow">
            <a:avLst>
              <a:gd name="adj1" fmla="val 50000"/>
              <a:gd name="adj2" fmla="val 5070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0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131C-0D9F-7822-CB34-7B117431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7DEF3-409D-D492-3090-8F8536B59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Այժմ կառուցենք անընդհատ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մոտարկում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hy-AM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եռանկյունացման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վրա։</a:t>
            </a:r>
          </a:p>
          <a:p>
            <a:pPr marL="114300" indent="0" algn="just">
              <a:buNone/>
            </a:pPr>
            <a:r>
              <a:rPr lang="hy-AM" b="1" u="sng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Արգիրիսի էլեմենտ․</a:t>
            </a:r>
          </a:p>
          <a:p>
            <a:pPr marL="114300" indent="0" algn="just">
              <a:buNone/>
            </a:pPr>
            <a:endParaRPr lang="en-US" b="1" u="sng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8E04A-928F-29C9-2BF7-EA23F693B015}"/>
              </a:ext>
            </a:extLst>
          </p:cNvPr>
          <p:cNvCxnSpPr>
            <a:cxnSpLocks/>
          </p:cNvCxnSpPr>
          <p:nvPr/>
        </p:nvCxnSpPr>
        <p:spPr>
          <a:xfrm flipH="1">
            <a:off x="6333067" y="778933"/>
            <a:ext cx="2810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0974D5-4498-0F85-140A-77848DC9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1" y="2132577"/>
            <a:ext cx="2555875" cy="256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F5F0E-682D-9850-206D-19B7DF3A206D}"/>
              </a:ext>
            </a:extLst>
          </p:cNvPr>
          <p:cNvSpPr txBox="1"/>
          <p:nvPr/>
        </p:nvSpPr>
        <p:spPr>
          <a:xfrm>
            <a:off x="4358154" y="2571750"/>
            <a:ext cx="469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1800" dirty="0"/>
              <a:t>Գագաթների վրա </a:t>
            </a:r>
            <a:r>
              <a:rPr lang="hy-AM" sz="1800" dirty="0" err="1"/>
              <a:t>մոտարկում</a:t>
            </a:r>
            <a:r>
              <a:rPr lang="hy-AM" sz="1800" dirty="0"/>
              <a:t> է մինչև երկրորդ կարգի բոլոր ածանցյալները ներառյալ, </a:t>
            </a:r>
            <a:r>
              <a:rPr lang="hy-AM" sz="1800" dirty="0" err="1"/>
              <a:t>միջնակետերում</a:t>
            </a:r>
            <a:r>
              <a:rPr lang="hy-AM" sz="1800" dirty="0"/>
              <a:t>՝ նորմալ ածանցյալը։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6682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7115-46EC-C400-F474-74DF84D5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967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hy-AM" dirty="0">
                <a:latin typeface="+mj-lt"/>
              </a:rPr>
              <a:t>Մոտարկում եռանկյուններով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1BF0B6-9F04-0302-D72B-E21BD78CD022}"/>
              </a:ext>
            </a:extLst>
          </p:cNvPr>
          <p:cNvCxnSpPr/>
          <p:nvPr/>
        </p:nvCxnSpPr>
        <p:spPr>
          <a:xfrm>
            <a:off x="6350000" y="465667"/>
            <a:ext cx="279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AF78C0-EF55-7F0F-23B6-2CD6F2BC7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4" t="23117" r="4635" b="20155"/>
          <a:stretch/>
        </p:blipFill>
        <p:spPr>
          <a:xfrm>
            <a:off x="237502" y="819367"/>
            <a:ext cx="2622000" cy="182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D5D72-5232-6AC6-72D0-EB433F64E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8" t="25636" r="4357" b="21841"/>
          <a:stretch/>
        </p:blipFill>
        <p:spPr>
          <a:xfrm>
            <a:off x="3039416" y="819367"/>
            <a:ext cx="2877778" cy="1820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180209-2652-2C9F-935D-852614F787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8" t="23207" r="4997" b="21877"/>
          <a:stretch/>
        </p:blipFill>
        <p:spPr>
          <a:xfrm>
            <a:off x="6130600" y="700838"/>
            <a:ext cx="2861738" cy="1938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BA6D-1792-B387-B728-257015CDB5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45" t="25127" r="5921" b="19764"/>
          <a:stretch/>
        </p:blipFill>
        <p:spPr>
          <a:xfrm>
            <a:off x="237502" y="2912532"/>
            <a:ext cx="2770474" cy="208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6CEB87-E43C-3C4A-BF72-166797A90C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59" t="18895" r="7124" b="17239"/>
          <a:stretch/>
        </p:blipFill>
        <p:spPr>
          <a:xfrm>
            <a:off x="3190716" y="2827828"/>
            <a:ext cx="2583552" cy="2088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94A91B-3F5F-FB2D-A42D-23103CC969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91" t="24177" r="5229" b="22179"/>
          <a:stretch/>
        </p:blipFill>
        <p:spPr>
          <a:xfrm>
            <a:off x="6203649" y="2834488"/>
            <a:ext cx="2815254" cy="2084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4356F3-3E7D-8CD4-3B9F-5C63C4FCADE0}"/>
                  </a:ext>
                </a:extLst>
              </p:cNvPr>
              <p:cNvSpPr txBox="1"/>
              <p:nvPr/>
            </p:nvSpPr>
            <p:spPr>
              <a:xfrm>
                <a:off x="2420913" y="796156"/>
                <a:ext cx="524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4356F3-3E7D-8CD4-3B9F-5C63C4FC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3" y="796156"/>
                <a:ext cx="524934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4043A1-2DDE-810C-1853-DD0BF4010AF1}"/>
                  </a:ext>
                </a:extLst>
              </p:cNvPr>
              <p:cNvSpPr txBox="1"/>
              <p:nvPr/>
            </p:nvSpPr>
            <p:spPr>
              <a:xfrm>
                <a:off x="5392260" y="689752"/>
                <a:ext cx="524934" cy="717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4043A1-2DDE-810C-1853-DD0BF40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260" y="689752"/>
                <a:ext cx="524934" cy="7174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BEA1E-0337-DEC6-F587-B38630DB9A56}"/>
                  </a:ext>
                </a:extLst>
              </p:cNvPr>
              <p:cNvSpPr txBox="1"/>
              <p:nvPr/>
            </p:nvSpPr>
            <p:spPr>
              <a:xfrm>
                <a:off x="8373835" y="597708"/>
                <a:ext cx="524934" cy="75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BEA1E-0337-DEC6-F587-B38630DB9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835" y="597708"/>
                <a:ext cx="524934" cy="754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232E02-241A-F33B-1F39-E19D3C2EA1B8}"/>
                  </a:ext>
                </a:extLst>
              </p:cNvPr>
              <p:cNvSpPr txBox="1"/>
              <p:nvPr/>
            </p:nvSpPr>
            <p:spPr>
              <a:xfrm>
                <a:off x="2451092" y="2662911"/>
                <a:ext cx="524934" cy="759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232E02-241A-F33B-1F39-E19D3C2E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92" y="2662911"/>
                <a:ext cx="524934" cy="7591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238D81-5B65-2AAB-2856-02DD3BDB8574}"/>
                  </a:ext>
                </a:extLst>
              </p:cNvPr>
              <p:cNvSpPr txBox="1"/>
              <p:nvPr/>
            </p:nvSpPr>
            <p:spPr>
              <a:xfrm>
                <a:off x="5392260" y="2639700"/>
                <a:ext cx="524934" cy="78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0" smtClean="0">
                                  <a:latin typeface="+mj-lt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+mj-lt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238D81-5B65-2AAB-2856-02DD3BDB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260" y="2639700"/>
                <a:ext cx="524934" cy="782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DDE5B-E329-3323-A8D5-E9C0EADFC029}"/>
                  </a:ext>
                </a:extLst>
              </p:cNvPr>
              <p:cNvSpPr txBox="1"/>
              <p:nvPr/>
            </p:nvSpPr>
            <p:spPr>
              <a:xfrm>
                <a:off x="8381564" y="2596948"/>
                <a:ext cx="524934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DDE5B-E329-3323-A8D5-E9C0EADF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564" y="2596948"/>
                <a:ext cx="524934" cy="7768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04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A621-A114-D199-3812-0CD05300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3700"/>
            <a:ext cx="8520600" cy="70740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Կոնկրետ հավասարման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y-AM" sz="1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sz="1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hy-AM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hy-AM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Open Sans"/>
                  <a:cs typeface="Open Sans"/>
                  <a:sym typeface="Open Sans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sz="1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8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18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1800" b="0" i="1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D06372-C524-F80F-2845-5A12AE35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022707-8502-22E7-B64F-2666D51E72BD}"/>
              </a:ext>
            </a:extLst>
          </p:cNvPr>
          <p:cNvCxnSpPr/>
          <p:nvPr/>
        </p:nvCxnSpPr>
        <p:spPr>
          <a:xfrm>
            <a:off x="5909733" y="787400"/>
            <a:ext cx="323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39B37A-B2CF-DE14-B1D1-06C04AD3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1" t="16777" r="15432" b="19013"/>
          <a:stretch/>
        </p:blipFill>
        <p:spPr>
          <a:xfrm>
            <a:off x="1858654" y="2509243"/>
            <a:ext cx="2413229" cy="2401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774A7-4980-FB8F-FE8A-C94BA0439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8" t="17894" r="10340" b="15159"/>
          <a:stretch/>
        </p:blipFill>
        <p:spPr>
          <a:xfrm>
            <a:off x="5254889" y="1012325"/>
            <a:ext cx="3733261" cy="34434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2960830-600F-D287-3B60-D3A63C47DD70}"/>
              </a:ext>
            </a:extLst>
          </p:cNvPr>
          <p:cNvSpPr/>
          <p:nvPr/>
        </p:nvSpPr>
        <p:spPr>
          <a:xfrm rot="20615008">
            <a:off x="4445189" y="2971886"/>
            <a:ext cx="636390" cy="49106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4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69ED-5932-3F27-2448-BCADC114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Կոնկրետ հավասարման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sz="1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8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1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1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18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1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1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ar-AE" sz="1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5228A7-A195-C4B1-3138-4524A3C6B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D8516-F636-AEC0-3F4E-56F3BD7E89AE}"/>
              </a:ext>
            </a:extLst>
          </p:cNvPr>
          <p:cNvCxnSpPr/>
          <p:nvPr/>
        </p:nvCxnSpPr>
        <p:spPr>
          <a:xfrm>
            <a:off x="5892800" y="778933"/>
            <a:ext cx="325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4EFA33-8595-C7A7-EC58-14EB8090A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8" t="11170" r="11975" b="15144"/>
          <a:stretch/>
        </p:blipFill>
        <p:spPr>
          <a:xfrm>
            <a:off x="1250306" y="3131410"/>
            <a:ext cx="1831937" cy="1846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02E427-F7EB-8D85-C64B-DAA878104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2" t="22405" r="11646" b="20000"/>
          <a:stretch/>
        </p:blipFill>
        <p:spPr>
          <a:xfrm>
            <a:off x="4020848" y="1112842"/>
            <a:ext cx="4925679" cy="357558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028C61-D2BF-BA9A-FBFD-5A6BC16D1CB5}"/>
              </a:ext>
            </a:extLst>
          </p:cNvPr>
          <p:cNvSpPr/>
          <p:nvPr/>
        </p:nvSpPr>
        <p:spPr>
          <a:xfrm rot="20120640">
            <a:off x="3359300" y="3894147"/>
            <a:ext cx="861075" cy="50939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038B-98CE-D2AA-9B1E-85FC068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17" y="1864350"/>
            <a:ext cx="4167166" cy="707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hy-AM" dirty="0"/>
              <a:t>Շնորհակալություն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20D4A7-DD25-2CD2-97E5-A05178400808}"/>
              </a:ext>
            </a:extLst>
          </p:cNvPr>
          <p:cNvCxnSpPr/>
          <p:nvPr/>
        </p:nvCxnSpPr>
        <p:spPr>
          <a:xfrm>
            <a:off x="6460067" y="2235200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BCC783-A641-CB2D-D2C3-14983CEF9AF7}"/>
              </a:ext>
            </a:extLst>
          </p:cNvPr>
          <p:cNvCxnSpPr/>
          <p:nvPr/>
        </p:nvCxnSpPr>
        <p:spPr>
          <a:xfrm>
            <a:off x="-84666" y="2269067"/>
            <a:ext cx="2683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2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Խնդրի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դրվածքը</a:t>
            </a:r>
            <a:endParaRPr dirty="0">
              <a:latin typeface="+mj-lt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658900" cy="28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մոտարկման բանաձև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երկու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փոփոխականի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համար։ Մոտարկման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պետք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ապահովեն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պահանջվող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կարգի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դիֆերենցելիություն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Կառուցումը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էլեմենտներով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Կառուցված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բանաձևերը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կիրառել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Պուասոնի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և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բիհարմոնիկ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հավասարումները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մեթոդով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լուծելու համար։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ECEFF1-DB27-6CBE-BE3C-BB5C2AEA759C}"/>
              </a:ext>
            </a:extLst>
          </p:cNvPr>
          <p:cNvCxnSpPr>
            <a:cxnSpLocks/>
          </p:cNvCxnSpPr>
          <p:nvPr/>
        </p:nvCxnSpPr>
        <p:spPr>
          <a:xfrm>
            <a:off x="3738033" y="849086"/>
            <a:ext cx="5405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76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Մոտարկում </a:t>
            </a:r>
            <a:r>
              <a:rPr lang="en-GB" dirty="0" err="1">
                <a:latin typeface="+mj-lt"/>
              </a:rPr>
              <a:t>ուղղանկյուներով</a:t>
            </a:r>
            <a:endParaRPr dirty="0">
              <a:latin typeface="+mj-lt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658" y="1088328"/>
            <a:ext cx="8520600" cy="11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Տրված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տիրույթը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տրոհենք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էլեմենտների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ըստ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աբսցիսների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և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օրդինատների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համապատասխանաբար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քայլերով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Յուրաքանչյուր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անկյունագծով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տրոհենք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երկու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ուղղանկյուն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եռանկյունների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Տրոհման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հանգույցներում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կառուցենք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Կուրանտի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բազիսային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Այն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մոտարկում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կատարել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2" name="Google Shape;82;p15" title="[105,93,70,&quot;https://www.codecogs.com/eqnedit.php?latex=h_1%2C%20h_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17" y="1893498"/>
            <a:ext cx="583300" cy="2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 rot="5400000">
            <a:off x="311658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-5400000">
            <a:off x="311700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 rot="5400000">
            <a:off x="879817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 rot="-5400000">
            <a:off x="879858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 rot="5400000">
            <a:off x="1447975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 rot="-5400000">
            <a:off x="1448017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2016133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-5400000">
            <a:off x="2016175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5400000">
            <a:off x="311658" y="32013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 rot="-5400000">
            <a:off x="311700" y="32013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 rot="5400000">
            <a:off x="879817" y="32013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 rot="-5400000">
            <a:off x="879858" y="32013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1447975" y="32013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5400000">
            <a:off x="1448017" y="3201313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 rot="5400000">
            <a:off x="2016133" y="3201356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-5400000">
            <a:off x="2016175" y="3201313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 rot="5400000">
            <a:off x="311658" y="37695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-5400000">
            <a:off x="311700" y="37694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 rot="5400000">
            <a:off x="879817" y="37695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-5400000">
            <a:off x="879858" y="37694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5400000">
            <a:off x="1447975" y="3769513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-5400000">
            <a:off x="1448017" y="3769469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5400000">
            <a:off x="2016133" y="3769513"/>
            <a:ext cx="568200" cy="568200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2016175" y="37694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5400000">
            <a:off x="311658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311700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879817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-5400000">
            <a:off x="879858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5400000">
            <a:off x="1447975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1448017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5400000">
            <a:off x="2016133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5400000">
            <a:off x="2016175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 rot="5400000">
            <a:off x="2584292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 rot="-5400000">
            <a:off x="2584333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 rot="5400000">
            <a:off x="2584292" y="32013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 rot="-5400000">
            <a:off x="2584333" y="32013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5400000">
            <a:off x="2584292" y="37695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-5400000">
            <a:off x="2584333" y="37694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5400000">
            <a:off x="2584292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5400000">
            <a:off x="2584333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5400000">
            <a:off x="3152450" y="2633200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>
            <a:off x="3152492" y="26331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>
            <a:off x="3152450" y="3201356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-5400000">
            <a:off x="3152492" y="32013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5400000">
            <a:off x="3152450" y="3769513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 rot="-5400000">
            <a:off x="3152492" y="37694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 rot="5400000">
            <a:off x="3152450" y="4337669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3152492" y="4337625"/>
            <a:ext cx="568200" cy="5682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 l="9249" t="20189" r="5023" b="21306"/>
          <a:stretch/>
        </p:blipFill>
        <p:spPr>
          <a:xfrm>
            <a:off x="5169625" y="2453426"/>
            <a:ext cx="3593411" cy="245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45886A-1909-A439-5A59-47E55CAA6C7D}"/>
              </a:ext>
            </a:extLst>
          </p:cNvPr>
          <p:cNvCxnSpPr>
            <a:cxnSpLocks/>
          </p:cNvCxnSpPr>
          <p:nvPr/>
        </p:nvCxnSpPr>
        <p:spPr>
          <a:xfrm>
            <a:off x="6487583" y="726621"/>
            <a:ext cx="2640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11700" y="1025200"/>
            <a:ext cx="8520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Վարիացիոն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մեթոդից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օգտվելով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Պուասոնի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հավասարումը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բերվում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հետևյալ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ֆունկցիոնա</a:t>
            </a:r>
            <a:r>
              <a:rPr lang="hy-AM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ի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մինիմումի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որոնման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խնդրի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8" name="Google Shape;138;p16" title="[0,0,0,&quot;https://latex-staging.easygenerator.com/eqneditor/editor.php?latex=%5Cbegin%7Bcases%7D%0A%09%09%09%5CDelta%20u%20%3Df%20%5C%5C%0A%09%09%09u%20%5CBig%20%7C_%7B%5Cpartial%20D%7D%20%3D%200%0A%5Cend%7Bcases%7D%0A%5Cimplies%20%5Cfrac%7B1%7D%7B2%7D%5Ciint%20%5Climits_%7BD%7D%20%5Cleft%5Bu_x%5E2%20%2B%20u_y%5E2%20%5Cright%5Ddxdy%20%2B%20%5Ciint%20%5Climits_%7BD%7D%20fudxdy%20%5Clongrightarrow%20min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00" y="1921700"/>
            <a:ext cx="7308597" cy="9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11700" y="3021500"/>
            <a:ext cx="8520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Մեթոդը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թույլ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է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տալիս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առ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կտոր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անընդհատ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ֆունկցիաներով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մոտարկել հավասարման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լուծումը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։ </a:t>
            </a:r>
            <a:endParaRPr sz="1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0" name="Google Shape;140;p16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333" y="3835300"/>
            <a:ext cx="5449329" cy="5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3DE26D-4585-C5AE-5108-C9249614F7E6}"/>
              </a:ext>
            </a:extLst>
          </p:cNvPr>
          <p:cNvCxnSpPr>
            <a:cxnSpLocks/>
          </p:cNvCxnSpPr>
          <p:nvPr/>
        </p:nvCxnSpPr>
        <p:spPr>
          <a:xfrm>
            <a:off x="5355167" y="808264"/>
            <a:ext cx="3788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Պուասոնի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l="8507" t="22059" r="5640" b="17600"/>
          <a:stretch/>
        </p:blipFill>
        <p:spPr>
          <a:xfrm>
            <a:off x="4303327" y="1643125"/>
            <a:ext cx="4840673" cy="340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311700" y="1242925"/>
            <a:ext cx="471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Կոնկրետ հավասարման </a:t>
            </a: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լուծում</a:t>
            </a: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․</a:t>
            </a:r>
            <a:endParaRPr dirty="0">
              <a:latin typeface="+mj-lt"/>
              <a:ea typeface="Open Sans"/>
              <a:cs typeface="Open Sans"/>
              <a:sym typeface="Open Sa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60F423-F011-6A01-F49E-4334C6146182}"/>
              </a:ext>
            </a:extLst>
          </p:cNvPr>
          <p:cNvCxnSpPr>
            <a:cxnSpLocks/>
          </p:cNvCxnSpPr>
          <p:nvPr/>
        </p:nvCxnSpPr>
        <p:spPr>
          <a:xfrm>
            <a:off x="5350933" y="791936"/>
            <a:ext cx="3793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/>
              <p:nvPr/>
            </p:nvSpPr>
            <p:spPr>
              <a:xfrm>
                <a:off x="-618747" y="2356609"/>
                <a:ext cx="4576082" cy="2194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Open Sans"/>
                              <a:cs typeface="Open Sans"/>
                              <a:sym typeface="Open San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</m:ctrlPr>
                            </m:eqArrPr>
                            <m:e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/>
                                  <a:sym typeface="Open Sans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  <a:ea typeface="Open Sans"/>
                                      <a:cs typeface="Open Sans"/>
                                      <a:sym typeface="Open San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Open Sans"/>
                                          <a:cs typeface="Open Sans"/>
                                          <a:sym typeface="Open Sans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Open Sans"/>
                                      <a:sym typeface="Open Sans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Open Sans"/>
                                  <a:cs typeface="Open Sans"/>
                                  <a:sym typeface="Open San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y-AM" sz="2800" dirty="0"/>
              </a:p>
              <a:p>
                <a:pPr/>
                <a:r>
                  <a:rPr lang="hy-AM" sz="2800" dirty="0"/>
                  <a:t>	</a:t>
                </a:r>
                <a:r>
                  <a:rPr lang="en-US" sz="2800" dirty="0"/>
                  <a:t>      </a:t>
                </a:r>
                <a14:m>
                  <m:oMath xmlns:m="http://schemas.openxmlformats.org/officeDocument/2006/math">
                    <m:r>
                      <a:rPr lang="hy-AM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hy-AM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hy-AM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y-AM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hy-AM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y-AM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hy-AM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y-AM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hy-AM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BAF4-2A0C-34B9-3741-92EE975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747" y="2356609"/>
                <a:ext cx="4576082" cy="2194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Մոտարկում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ուղղանկյուններով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Google Shape;155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24"/>
                <a:ext cx="8520600" cy="114173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lnSpc>
                    <a:spcPct val="16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Տրված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ուղղանկյուն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տիրույթը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տրոհենք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ուղղանկյուն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էլեմենտների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ըստ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աբսցիսների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և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օրդինատների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համապատասխանաբա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  <m:t>h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ar-AE" sz="1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</a:rPr>
                      <m:t>,</m:t>
                    </m:r>
                    <m:sSub>
                      <m:sSubPr>
                        <m:ctrlP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  <m:t>h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ar-AE" sz="1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</a:rPr>
                      <m:t>  </m:t>
                    </m:r>
                  </m:oMath>
                </a14:m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քայլերով։ Տրոհման հանգույցների վրա կառուցենք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երկխորանարդային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սփլայն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։ Այն թույլ է տալիս իրականացնել երկու անգամ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դիֆերենցելի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hy-AM" sz="1400" dirty="0" err="1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մոտարկում</a:t>
                </a:r>
                <a:r>
                  <a:rPr lang="hy-AM" sz="14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։</a:t>
                </a:r>
              </a:p>
            </p:txBody>
          </p:sp>
        </mc:Choice>
        <mc:Fallback>
          <p:sp>
            <p:nvSpPr>
              <p:cNvPr id="155" name="Google Shape;155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24"/>
                <a:ext cx="8520600" cy="1141739"/>
              </a:xfrm>
              <a:prstGeom prst="rect">
                <a:avLst/>
              </a:prstGeom>
              <a:blipFill>
                <a:blip r:embed="rId3"/>
                <a:stretch>
                  <a:fillRect l="-215" r="-215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Google Shape;156;p18" title="[0,0,0,&quot;https://latex-staging.easygenerator.com/eqneditor/editor.php?latex=%09%09%09%09%5Cgamma(x)%3D%5Cdfrac%7B1%7D%7B4%7D%5Cleft(%5Cleft%5C%7Bx%2B2%5Cright%5C%7D%5E%7B3%7D_%7B%2B%7D%20-%204%5Cleft%5C%7Bx%2B1%5Cright%5C%7D%5E%7B3%7D_%7B%2B%7D%2B%206%5Cleft%5C%7Bx%5Cright%5C%7D%5E%7B3%7D_%7B%2B%7D%20-4%5Cleft%5C%7Bx-1%5Cright%5C%7D%5E%7B3%7D_%7B%2B%7D%20%2B%20%5Cleft%5C%7Bx-2%5Cright%5C%7D%5E%7B3%7D_%7B%2B%7D%5Cright)%0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688" y="2571750"/>
            <a:ext cx="7142623" cy="48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title="[0,0,0,&quot;https://www.codecogs.com/eqnedit.php?latex=%5Cvarphi%5E%7B(ij)%7D%5Cleft(x%2C%20y%5Cright)%20%3D%20%5Cgamma_%7Bi%7D%5Cleft(%5Cdfrac%7Bx%7D%7Bh_%7B1%7D%7D%5Cright)%20%5Cgamma_%7Bj%7D%5Cleft(%5Cdfrac%7By%7D%7Bh_%7B2%7D%7D%5Crigh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875" y="3197300"/>
            <a:ext cx="3747658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7B2067-17D4-1C61-F7F6-9C7A708DAD28}"/>
              </a:ext>
            </a:extLst>
          </p:cNvPr>
          <p:cNvCxnSpPr>
            <a:cxnSpLocks/>
          </p:cNvCxnSpPr>
          <p:nvPr/>
        </p:nvCxnSpPr>
        <p:spPr>
          <a:xfrm>
            <a:off x="6741583" y="791936"/>
            <a:ext cx="2402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Մոտարկում </a:t>
            </a:r>
            <a:r>
              <a:rPr lang="en-GB" dirty="0" err="1">
                <a:latin typeface="+mj-lt"/>
              </a:rPr>
              <a:t>ուղղանկյուններով</a:t>
            </a:r>
            <a:endParaRPr dirty="0">
              <a:latin typeface="+mj-lt"/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67600" y="1266325"/>
            <a:ext cx="8520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	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Կառուցված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բազիսի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տեսքը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			   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Բազիսը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ցանցի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վրա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			</a:t>
            </a:r>
            <a:endParaRPr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9" y="2166250"/>
            <a:ext cx="3865600" cy="19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750" y="1749225"/>
            <a:ext cx="2578800" cy="257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4122F-AD5A-5A13-5C5A-76461A1563CC}"/>
              </a:ext>
            </a:extLst>
          </p:cNvPr>
          <p:cNvCxnSpPr>
            <a:cxnSpLocks/>
          </p:cNvCxnSpPr>
          <p:nvPr/>
        </p:nvCxnSpPr>
        <p:spPr>
          <a:xfrm>
            <a:off x="6750050" y="798725"/>
            <a:ext cx="2393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p:pic>
        <p:nvPicPr>
          <p:cNvPr id="171" name="Google Shape;171;p20" title="[105,93,70,&quot;https://latex-staging.easygenerator.com/eqneditor/editor.php?latex=%5Cbegin%7Bcases%7D%0A%26%5CDelta%5E%7B2%7D%20u%20%3Df%20%5C%5C%0A%26u%20%5CBig%20%7C_%7B%5Cpartial%20D%7D%20%3D%200%5C%5C%0A%26%5Cdfrac%7B%5Cpartial%20u%7D%7B%5Cpartial%20n%7D%20%5CBig%20%7C_%7B%5Cpartial%20D%7D%20%3D%200%0A%5Cend%7Bcases%7D%20%5Cimplies%20%5Cfrac%7B1%7D%7B2%7D%5Ciint%20%5Climits_%7BD%7D%20%5Cleft%5Bu_%7Bxx%7D%5E%7B2%7D%20%2B%202u_%7Bxy%7D%5E%7B2%7D%20%2B%20u_%7Byy%7D%5E%7B2%7D%20%5Cright%5Ddxdy%20-%20%5Ciint%20%5Climits_%7BD%7D%20fu%20dxdy%20%5Clongrightarrow%20min%0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49" y="2108964"/>
            <a:ext cx="6937501" cy="11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311700" y="1193876"/>
            <a:ext cx="81211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Վարիացիոն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մեթոդից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օգտվելով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բիհարմոնիկ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հավասարումը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բերվում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է հետևյալ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ֆունկցիոնա</a:t>
            </a:r>
            <a:r>
              <a:rPr lang="hy-AM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լ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ի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մինիմումի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որոնման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խնդրի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։</a:t>
            </a:r>
            <a:endParaRPr dirty="0">
              <a:solidFill>
                <a:schemeClr val="bg2">
                  <a:lumMod val="50000"/>
                </a:schemeClr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0" title="[0,0,0,&quot;https://www.codecogs.com/eqnedit.php?latex=u(x%2Cy)%20%5Capprox%20%5Csum_%7Bi%3D1%7D%5E%7BM%7D%5Csum_%7Bj%3D1%7D%5E%7BN%7D%5Cvarphi%5E%7B(ij)%7D(x%2C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63" y="4056500"/>
            <a:ext cx="4228275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311700" y="3516225"/>
            <a:ext cx="74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Լուծումը</a:t>
            </a: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փնտրենք</a:t>
            </a: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երկխորանարդային</a:t>
            </a: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սփլայնի</a:t>
            </a:r>
            <a:r>
              <a:rPr lang="en-GB" dirty="0"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GB" dirty="0" err="1">
                <a:latin typeface="+mj-lt"/>
                <a:ea typeface="Open Sans"/>
                <a:cs typeface="Open Sans"/>
                <a:sym typeface="Open Sans"/>
              </a:rPr>
              <a:t>միջոցով</a:t>
            </a:r>
            <a:endParaRPr dirty="0">
              <a:latin typeface="+mj-lt"/>
              <a:ea typeface="Open Sans"/>
              <a:cs typeface="Open Sans"/>
              <a:sym typeface="Open Sa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99E672-3A9E-A5B6-9F62-6EDB851BFA8C}"/>
              </a:ext>
            </a:extLst>
          </p:cNvPr>
          <p:cNvCxnSpPr>
            <a:cxnSpLocks/>
          </p:cNvCxnSpPr>
          <p:nvPr/>
        </p:nvCxnSpPr>
        <p:spPr>
          <a:xfrm>
            <a:off x="5873750" y="798725"/>
            <a:ext cx="327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Բիհարմոնիկ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հավասարում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Google Shape;180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hy-AM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Կոնկրետ հավասարման լուծում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․</a:t>
                </a:r>
              </a:p>
              <a:p>
                <a:pPr marL="0" lvl="0" indent="0">
                  <a:spcAft>
                    <a:spcPts val="1200"/>
                  </a:spcAft>
                  <a:buNone/>
                </a:pPr>
                <a:r>
                  <a:rPr lang="en-US" sz="28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ar-AE" sz="28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8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28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ar-AE" sz="28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ar-AE" sz="28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ar-AE" sz="28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8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marL="0" lv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y-AM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8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0" name="Google Shape;180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1C7416-2D1A-88D3-6C20-E37FE888F928}"/>
              </a:ext>
            </a:extLst>
          </p:cNvPr>
          <p:cNvCxnSpPr>
            <a:cxnSpLocks/>
          </p:cNvCxnSpPr>
          <p:nvPr/>
        </p:nvCxnSpPr>
        <p:spPr>
          <a:xfrm>
            <a:off x="5880100" y="783771"/>
            <a:ext cx="326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94557A-6B7B-A877-FDD6-80F88A02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373" y="1005227"/>
            <a:ext cx="5342627" cy="362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356</Words>
  <Application>Microsoft Office PowerPoint</Application>
  <PresentationFormat>On-screen Show (16:9)</PresentationFormat>
  <Paragraphs>59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PT Sans Narrow</vt:lpstr>
      <vt:lpstr>Open Sans</vt:lpstr>
      <vt:lpstr>Cambria Math</vt:lpstr>
      <vt:lpstr>Arial</vt:lpstr>
      <vt:lpstr>Tropic</vt:lpstr>
      <vt:lpstr>PowerPoint Presentation</vt:lpstr>
      <vt:lpstr>Խնդրի դրվածքը</vt:lpstr>
      <vt:lpstr>Մոտարկում ուղղանկյուներով</vt:lpstr>
      <vt:lpstr>Պուասոնի հավասարում</vt:lpstr>
      <vt:lpstr>Պուասոնի հավասարում </vt:lpstr>
      <vt:lpstr>Մոտարկում ուղղանկյուններով</vt:lpstr>
      <vt:lpstr>Մոտարկում ուղղանկյուններով</vt:lpstr>
      <vt:lpstr>Բիհարմոնիկ հավասարում</vt:lpstr>
      <vt:lpstr>Բիհարմոնիկ հավասարում</vt:lpstr>
      <vt:lpstr>Մոտարկում եռանկյուններով</vt:lpstr>
      <vt:lpstr>Մոտարկում եռանկյուններով</vt:lpstr>
      <vt:lpstr>Պուասոնի հավասարում</vt:lpstr>
      <vt:lpstr>Մոտարկում եռանկյուններով</vt:lpstr>
      <vt:lpstr>Մոտարկում եռանկյուններով</vt:lpstr>
      <vt:lpstr>Բիհարմոնիկ հավասարում</vt:lpstr>
      <vt:lpstr>Բիհարմոնիկ հավասարում</vt:lpstr>
      <vt:lpstr>Շնորհակալություն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Shogher Sargsyan</dc:creator>
  <cp:lastModifiedBy>Shogher Sargsyan</cp:lastModifiedBy>
  <cp:revision>7</cp:revision>
  <dcterms:modified xsi:type="dcterms:W3CDTF">2023-04-24T22:06:56Z</dcterms:modified>
</cp:coreProperties>
</file>